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73" r:id="rId3"/>
    <p:sldId id="272" r:id="rId4"/>
    <p:sldId id="257" r:id="rId5"/>
    <p:sldId id="258" r:id="rId6"/>
    <p:sldId id="275" r:id="rId7"/>
    <p:sldId id="259" r:id="rId8"/>
    <p:sldId id="260" r:id="rId9"/>
    <p:sldId id="261" r:id="rId10"/>
    <p:sldId id="262" r:id="rId11"/>
    <p:sldId id="263" r:id="rId12"/>
    <p:sldId id="264" r:id="rId13"/>
    <p:sldId id="267" r:id="rId14"/>
    <p:sldId id="268" r:id="rId15"/>
    <p:sldId id="265" r:id="rId16"/>
    <p:sldId id="266" r:id="rId17"/>
    <p:sldId id="269" r:id="rId18"/>
    <p:sldId id="270" r:id="rId19"/>
    <p:sldId id="276"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4" autoAdjust="0"/>
  </p:normalViewPr>
  <p:slideViewPr>
    <p:cSldViewPr>
      <p:cViewPr varScale="1">
        <p:scale>
          <a:sx n="75" d="100"/>
          <a:sy n="75"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 name="Содержимое 6" descr="rjKc-UcPXnw.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Пример</a:t>
            </a:r>
            <a:r>
              <a:rPr lang="ru-RU" dirty="0" smtClean="0"/>
              <a:t> </a:t>
            </a:r>
            <a:r>
              <a:rPr lang="ru-RU" dirty="0" smtClean="0">
                <a:solidFill>
                  <a:schemeClr val="tx1"/>
                </a:solidFill>
              </a:rPr>
              <a:t>:</a:t>
            </a:r>
            <a:endParaRPr lang="ru-RU" dirty="0">
              <a:solidFill>
                <a:schemeClr val="tx1"/>
              </a:solidFill>
            </a:endParaRPr>
          </a:p>
        </p:txBody>
      </p:sp>
      <p:pic>
        <p:nvPicPr>
          <p:cNvPr id="6" name="Содержимое 5" descr="Figure_11_4_Clinical_features_of_Down_syndrome_500.jpg"/>
          <p:cNvPicPr>
            <a:picLocks noGrp="1" noChangeAspect="1"/>
          </p:cNvPicPr>
          <p:nvPr>
            <p:ph idx="1"/>
          </p:nvPr>
        </p:nvPicPr>
        <p:blipFill>
          <a:blip r:embed="rId2" cstate="print"/>
          <a:stretch>
            <a:fillRect/>
          </a:stretch>
        </p:blipFill>
        <p:spPr>
          <a:xfrm>
            <a:off x="1000100" y="2857496"/>
            <a:ext cx="3556814" cy="2286016"/>
          </a:xfrm>
        </p:spPr>
      </p:pic>
      <p:pic>
        <p:nvPicPr>
          <p:cNvPr id="7" name="Рисунок 6" descr="image-28.jpg"/>
          <p:cNvPicPr>
            <a:picLocks noChangeAspect="1"/>
          </p:cNvPicPr>
          <p:nvPr/>
        </p:nvPicPr>
        <p:blipFill>
          <a:blip r:embed="rId3" cstate="print"/>
          <a:stretch>
            <a:fillRect/>
          </a:stretch>
        </p:blipFill>
        <p:spPr>
          <a:xfrm>
            <a:off x="4572000" y="2214554"/>
            <a:ext cx="4381507" cy="3286130"/>
          </a:xfrm>
          <a:prstGeom prst="rect">
            <a:avLst/>
          </a:prstGeom>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lstStyle/>
          <a:p>
            <a:pPr algn="ctr"/>
            <a:r>
              <a:rPr lang="ru-RU" b="1" dirty="0" smtClean="0">
                <a:solidFill>
                  <a:schemeClr val="tx1"/>
                </a:solidFill>
              </a:rPr>
              <a:t>Синдром Патау </a:t>
            </a:r>
            <a:endParaRPr lang="ru-RU" b="1" dirty="0">
              <a:solidFill>
                <a:schemeClr val="tx1"/>
              </a:solidFill>
            </a:endParaRPr>
          </a:p>
        </p:txBody>
      </p:sp>
      <p:sp>
        <p:nvSpPr>
          <p:cNvPr id="3" name="Содержимое 2"/>
          <p:cNvSpPr>
            <a:spLocks noGrp="1"/>
          </p:cNvSpPr>
          <p:nvPr>
            <p:ph idx="1"/>
          </p:nvPr>
        </p:nvSpPr>
        <p:spPr/>
        <p:txBody>
          <a:bodyPr>
            <a:noAutofit/>
          </a:bodyPr>
          <a:lstStyle/>
          <a:p>
            <a:pPr>
              <a:buNone/>
            </a:pPr>
            <a:r>
              <a:rPr lang="ru-RU" sz="2800" dirty="0" smtClean="0"/>
              <a:t>Встречается </a:t>
            </a:r>
            <a:r>
              <a:rPr lang="ru-RU" sz="2800" b="1" dirty="0" smtClean="0"/>
              <a:t>1</a:t>
            </a:r>
            <a:r>
              <a:rPr lang="ru-RU" sz="2800" dirty="0" smtClean="0"/>
              <a:t> на </a:t>
            </a:r>
            <a:r>
              <a:rPr lang="ru-RU" sz="2800" b="1" dirty="0" smtClean="0"/>
              <a:t>700</a:t>
            </a:r>
            <a:r>
              <a:rPr lang="ru-RU" sz="2800" dirty="0" smtClean="0"/>
              <a:t> рождений.</a:t>
            </a:r>
          </a:p>
          <a:p>
            <a:pPr>
              <a:buNone/>
            </a:pPr>
            <a:r>
              <a:rPr lang="ru-RU" sz="2800" dirty="0" smtClean="0"/>
              <a:t>Рождаются как мальчики, так и девочки.</a:t>
            </a:r>
          </a:p>
          <a:p>
            <a:r>
              <a:rPr lang="ru-RU" sz="2800" b="1" dirty="0" smtClean="0"/>
              <a:t>Причины : </a:t>
            </a:r>
            <a:r>
              <a:rPr lang="ru-RU" sz="2800" dirty="0" smtClean="0"/>
              <a:t>лишняя 13-я хромосома, родственные браки, пожилые родители и т.д.</a:t>
            </a:r>
          </a:p>
          <a:p>
            <a:r>
              <a:rPr lang="ru-RU" sz="2800" b="1" dirty="0" smtClean="0"/>
              <a:t>Симптомы :</a:t>
            </a:r>
            <a:r>
              <a:rPr lang="ru-RU" sz="2800" dirty="0" smtClean="0"/>
              <a:t> «заячья губа» или « волчья пасть»,</a:t>
            </a:r>
          </a:p>
          <a:p>
            <a:pPr>
              <a:buNone/>
            </a:pPr>
            <a:r>
              <a:rPr lang="ru-RU" sz="2800" dirty="0" smtClean="0"/>
              <a:t>аномалия глаз, другие пороки.</a:t>
            </a:r>
          </a:p>
          <a:p>
            <a:r>
              <a:rPr lang="ru-RU" sz="2800" b="1" dirty="0" smtClean="0"/>
              <a:t>Последствия</a:t>
            </a:r>
            <a:r>
              <a:rPr lang="ru-RU" sz="2800" dirty="0" smtClean="0"/>
              <a:t> : Часто смерть.</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lstStyle/>
          <a:p>
            <a:pPr algn="ctr"/>
            <a:r>
              <a:rPr lang="ru-RU" b="1" dirty="0" smtClean="0">
                <a:solidFill>
                  <a:schemeClr val="tx1"/>
                </a:solidFill>
              </a:rPr>
              <a:t>Пример :</a:t>
            </a:r>
            <a:endParaRPr lang="ru-RU" b="1" dirty="0">
              <a:solidFill>
                <a:schemeClr val="tx1"/>
              </a:solidFill>
            </a:endParaRPr>
          </a:p>
        </p:txBody>
      </p:sp>
      <p:pic>
        <p:nvPicPr>
          <p:cNvPr id="8" name="Содержимое 7" descr="c3b2c7ZmdLs.jpg"/>
          <p:cNvPicPr>
            <a:picLocks noGrp="1" noChangeAspect="1"/>
          </p:cNvPicPr>
          <p:nvPr>
            <p:ph idx="1"/>
          </p:nvPr>
        </p:nvPicPr>
        <p:blipFill>
          <a:blip r:embed="rId2" cstate="print"/>
          <a:stretch>
            <a:fillRect/>
          </a:stretch>
        </p:blipFill>
        <p:spPr>
          <a:xfrm>
            <a:off x="714348" y="2285992"/>
            <a:ext cx="3781425" cy="2914650"/>
          </a:xfrm>
        </p:spPr>
      </p:pic>
      <p:pic>
        <p:nvPicPr>
          <p:cNvPr id="9" name="Рисунок 8" descr="1d2a815e06c42f6d27a4d1d15a88ae82.jpg"/>
          <p:cNvPicPr>
            <a:picLocks noChangeAspect="1"/>
          </p:cNvPicPr>
          <p:nvPr/>
        </p:nvPicPr>
        <p:blipFill>
          <a:blip r:embed="rId3" cstate="print"/>
          <a:stretch>
            <a:fillRect/>
          </a:stretch>
        </p:blipFill>
        <p:spPr>
          <a:xfrm>
            <a:off x="4929190" y="2857496"/>
            <a:ext cx="3762380" cy="1881190"/>
          </a:xfrm>
          <a:prstGeom prst="rect">
            <a:avLst/>
          </a:prstGeom>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chemeClr val="tx1"/>
                </a:solidFill>
                <a:latin typeface="Times New Roman" pitchFamily="18" charset="0"/>
                <a:cs typeface="Times New Roman" pitchFamily="18" charset="0"/>
              </a:rPr>
              <a:t>Синдром Шерешевского-Тернера</a:t>
            </a:r>
            <a:endParaRPr lang="ru-RU" sz="4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b="1" dirty="0" smtClean="0"/>
              <a:t>Причина:</a:t>
            </a:r>
            <a:r>
              <a:rPr lang="ru-RU" dirty="0" smtClean="0"/>
              <a:t> </a:t>
            </a:r>
            <a:r>
              <a:rPr lang="ru-RU" dirty="0" smtClean="0"/>
              <a:t>отсутствие одной Х-хромосоме у женщин.</a:t>
            </a:r>
          </a:p>
          <a:p>
            <a:pPr algn="just"/>
            <a:r>
              <a:rPr lang="ru-RU" b="1" dirty="0" smtClean="0"/>
              <a:t>Симптомы:</a:t>
            </a:r>
            <a:r>
              <a:rPr lang="ru-RU" dirty="0" smtClean="0"/>
              <a:t> </a:t>
            </a:r>
            <a:r>
              <a:rPr lang="ru-RU" dirty="0" smtClean="0"/>
              <a:t>маленькая нижняя челюсть, уши оттопыренные, низкий рост, на коротких пальцах рук выпуклые ногти, короткая шея с крыловидными складками, нижняя линия роста волос на шее расположена достаточно низко, широкая грудная клетка, искривление рук в области локтей.</a:t>
            </a:r>
            <a:endParaRPr lang="ru-RU"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Пример:</a:t>
            </a:r>
            <a:endParaRPr lang="ru-RU" b="1" dirty="0">
              <a:solidFill>
                <a:schemeClr val="tx1"/>
              </a:solidFill>
              <a:latin typeface="Times New Roman" pitchFamily="18" charset="0"/>
              <a:cs typeface="Times New Roman" pitchFamily="18" charset="0"/>
            </a:endParaRPr>
          </a:p>
        </p:txBody>
      </p:sp>
      <p:pic>
        <p:nvPicPr>
          <p:cNvPr id="6" name="Содержимое 5" descr="o8rseYCPIec.jpg"/>
          <p:cNvPicPr>
            <a:picLocks noGrp="1" noChangeAspect="1"/>
          </p:cNvPicPr>
          <p:nvPr>
            <p:ph idx="1"/>
          </p:nvPr>
        </p:nvPicPr>
        <p:blipFill>
          <a:blip r:embed="rId2" cstate="print"/>
          <a:stretch>
            <a:fillRect/>
          </a:stretch>
        </p:blipFill>
        <p:spPr>
          <a:xfrm>
            <a:off x="1000100" y="1928802"/>
            <a:ext cx="3076575" cy="4210050"/>
          </a:xfrm>
        </p:spPr>
      </p:pic>
      <p:pic>
        <p:nvPicPr>
          <p:cNvPr id="7" name="Рисунок 6" descr="0022-015-.png"/>
          <p:cNvPicPr>
            <a:picLocks noChangeAspect="1"/>
          </p:cNvPicPr>
          <p:nvPr/>
        </p:nvPicPr>
        <p:blipFill>
          <a:blip r:embed="rId3" cstate="print"/>
          <a:stretch>
            <a:fillRect/>
          </a:stretch>
        </p:blipFill>
        <p:spPr>
          <a:xfrm>
            <a:off x="5643570" y="1857364"/>
            <a:ext cx="2896001" cy="4714908"/>
          </a:xfrm>
          <a:prstGeom prst="rect">
            <a:avLst/>
          </a:prstGeom>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Синдром Клайнфельтера</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800" dirty="0" smtClean="0"/>
              <a:t>Встречается </a:t>
            </a:r>
            <a:r>
              <a:rPr lang="ru-RU" sz="2800" b="1" dirty="0" smtClean="0"/>
              <a:t>2</a:t>
            </a:r>
            <a:r>
              <a:rPr lang="ru-RU" sz="2800" dirty="0" smtClean="0"/>
              <a:t> на </a:t>
            </a:r>
            <a:r>
              <a:rPr lang="ru-RU" sz="2800" b="1" dirty="0" smtClean="0"/>
              <a:t>1000</a:t>
            </a:r>
            <a:r>
              <a:rPr lang="ru-RU" sz="2800" dirty="0" smtClean="0"/>
              <a:t> мальчиков.</a:t>
            </a:r>
          </a:p>
          <a:p>
            <a:pPr algn="just"/>
            <a:r>
              <a:rPr lang="ru-RU" sz="2800" b="1" dirty="0" smtClean="0"/>
              <a:t>Причины: </a:t>
            </a:r>
            <a:r>
              <a:rPr lang="ru-RU" sz="2800" dirty="0" smtClean="0"/>
              <a:t>лишняя Х-хромосома у мужчин, родственные браки, наркотики, алкоголизм и т.д.</a:t>
            </a:r>
          </a:p>
          <a:p>
            <a:pPr algn="just"/>
            <a:r>
              <a:rPr lang="ru-RU" sz="2800" b="1" dirty="0" smtClean="0"/>
              <a:t>Симптомы:</a:t>
            </a:r>
            <a:r>
              <a:rPr lang="ru-RU" sz="2800" dirty="0" smtClean="0"/>
              <a:t> </a:t>
            </a:r>
            <a:r>
              <a:rPr lang="ru-RU" sz="2800" dirty="0" smtClean="0"/>
              <a:t>признаки проявляются только в период полового созревания - высоки рост, ожирение, женский тип телосложения, скудное оволосение, </a:t>
            </a:r>
            <a:r>
              <a:rPr lang="ru-RU" sz="2800" dirty="0" err="1" smtClean="0"/>
              <a:t>антисоциальное</a:t>
            </a:r>
            <a:r>
              <a:rPr lang="ru-RU" sz="2800" dirty="0" smtClean="0"/>
              <a:t> поведение, дебильность. </a:t>
            </a:r>
            <a:endParaRPr lang="ru-RU" sz="28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latin typeface="Times New Roman" pitchFamily="18" charset="0"/>
                <a:cs typeface="Times New Roman" pitchFamily="18" charset="0"/>
              </a:rPr>
              <a:t>Пример:</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Содержимое 5" descr="yMjUWQJmqkY.jpg"/>
          <p:cNvPicPr>
            <a:picLocks noGrp="1" noChangeAspect="1"/>
          </p:cNvPicPr>
          <p:nvPr>
            <p:ph idx="1"/>
          </p:nvPr>
        </p:nvPicPr>
        <p:blipFill>
          <a:blip r:embed="rId2" cstate="print"/>
          <a:stretch>
            <a:fillRect/>
          </a:stretch>
        </p:blipFill>
        <p:spPr>
          <a:xfrm>
            <a:off x="500034" y="2000240"/>
            <a:ext cx="2971800" cy="4286250"/>
          </a:xfrm>
        </p:spPr>
      </p:pic>
      <p:pic>
        <p:nvPicPr>
          <p:cNvPr id="7" name="Рисунок 6" descr="Gynecomastia.jpg"/>
          <p:cNvPicPr>
            <a:picLocks noChangeAspect="1"/>
          </p:cNvPicPr>
          <p:nvPr/>
        </p:nvPicPr>
        <p:blipFill>
          <a:blip r:embed="rId3" cstate="print"/>
          <a:stretch>
            <a:fillRect/>
          </a:stretch>
        </p:blipFill>
        <p:spPr>
          <a:xfrm>
            <a:off x="4286248" y="2428868"/>
            <a:ext cx="3929058" cy="3000378"/>
          </a:xfrm>
          <a:prstGeom prst="rect">
            <a:avLst/>
          </a:prstGeom>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Синдром «кошачьего крика»</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sz="3200" b="1" dirty="0" smtClean="0"/>
              <a:t>Причина:</a:t>
            </a:r>
            <a:r>
              <a:rPr lang="ru-RU" sz="3200" dirty="0" smtClean="0"/>
              <a:t> </a:t>
            </a:r>
            <a:r>
              <a:rPr lang="ru-RU" sz="3200" dirty="0" smtClean="0"/>
              <a:t>утрата фрагмента </a:t>
            </a:r>
            <a:r>
              <a:rPr lang="ru-RU" sz="3200" b="1" dirty="0" smtClean="0"/>
              <a:t>5-й</a:t>
            </a:r>
            <a:r>
              <a:rPr lang="ru-RU" sz="3200" dirty="0" smtClean="0"/>
              <a:t> хромосомы.</a:t>
            </a:r>
          </a:p>
          <a:p>
            <a:pPr algn="just"/>
            <a:r>
              <a:rPr lang="ru-RU" sz="3200" b="1" dirty="0" smtClean="0"/>
              <a:t>Симптомы: </a:t>
            </a:r>
            <a:r>
              <a:rPr lang="ru-RU" sz="3200" dirty="0" smtClean="0"/>
              <a:t>необычный </a:t>
            </a:r>
            <a:r>
              <a:rPr lang="ru-RU" sz="3200" dirty="0" smtClean="0"/>
              <a:t>плачь, напоминающий мяуканье кошки, что связанно с нарушением гортани и голосовых связок.</a:t>
            </a:r>
          </a:p>
          <a:p>
            <a:pPr algn="just">
              <a:buNone/>
            </a:pPr>
            <a:r>
              <a:rPr lang="ru-RU" sz="3200" dirty="0" smtClean="0"/>
              <a:t>   Умственное </a:t>
            </a:r>
            <a:r>
              <a:rPr lang="ru-RU" sz="3200" dirty="0" smtClean="0"/>
              <a:t>и физическое недоразвитие.</a:t>
            </a:r>
            <a:endParaRPr lang="ru-RU"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Пример: </a:t>
            </a:r>
            <a:endParaRPr lang="ru-RU" b="1" dirty="0">
              <a:solidFill>
                <a:schemeClr val="tx1"/>
              </a:solidFill>
              <a:latin typeface="Times New Roman" pitchFamily="18" charset="0"/>
              <a:cs typeface="Times New Roman" pitchFamily="18" charset="0"/>
            </a:endParaRPr>
          </a:p>
        </p:txBody>
      </p:sp>
      <p:pic>
        <p:nvPicPr>
          <p:cNvPr id="5" name="Содержимое 4" descr="c714ff19da1cecd35db85e4e61d4b563.jpg"/>
          <p:cNvPicPr>
            <a:picLocks noGrp="1" noChangeAspect="1"/>
          </p:cNvPicPr>
          <p:nvPr>
            <p:ph idx="1"/>
          </p:nvPr>
        </p:nvPicPr>
        <p:blipFill>
          <a:blip r:embed="rId2" cstate="print"/>
          <a:stretch>
            <a:fillRect/>
          </a:stretch>
        </p:blipFill>
        <p:spPr>
          <a:xfrm>
            <a:off x="1071538" y="2285992"/>
            <a:ext cx="2690826" cy="3142885"/>
          </a:xfrm>
        </p:spPr>
      </p:pic>
      <p:pic>
        <p:nvPicPr>
          <p:cNvPr id="7" name="Рисунок 6" descr="1RAaOuZOc8w.jpg"/>
          <p:cNvPicPr>
            <a:picLocks noChangeAspect="1"/>
          </p:cNvPicPr>
          <p:nvPr/>
        </p:nvPicPr>
        <p:blipFill>
          <a:blip r:embed="rId3" cstate="print"/>
          <a:stretch>
            <a:fillRect/>
          </a:stretch>
        </p:blipFill>
        <p:spPr>
          <a:xfrm>
            <a:off x="4071934" y="1857364"/>
            <a:ext cx="5072066" cy="4037840"/>
          </a:xfrm>
          <a:prstGeom prst="rect">
            <a:avLst/>
          </a:prstGeom>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lstStyle/>
          <a:p>
            <a:pPr algn="ctr"/>
            <a:r>
              <a:rPr lang="ru-RU" b="1" dirty="0" smtClean="0">
                <a:solidFill>
                  <a:schemeClr val="tx1"/>
                </a:solidFill>
                <a:latin typeface="Times New Roman" pitchFamily="18" charset="0"/>
                <a:cs typeface="Times New Roman" pitchFamily="18" charset="0"/>
              </a:rPr>
              <a:t>Вывод</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357298"/>
            <a:ext cx="8229600" cy="4389120"/>
          </a:xfrm>
        </p:spPr>
        <p:txBody>
          <a:bodyPr>
            <a:normAutofit/>
          </a:bodyPr>
          <a:lstStyle/>
          <a:p>
            <a:pPr algn="just" fontAlgn="base">
              <a:buNone/>
            </a:pPr>
            <a:r>
              <a:rPr lang="ru-RU" sz="2400" dirty="0" smtClean="0"/>
              <a:t>    Хромосомные </a:t>
            </a:r>
            <a:r>
              <a:rPr lang="ru-RU" sz="2400" dirty="0" smtClean="0"/>
              <a:t>болезни, обусловленные изменением числа или структуры хромосом. Они  возникают в результате мутаций в половых клетках одного из родителей. Пока не существует методов, которые позволяли бы лечить генетические болезни, вызванные геномными мутациями. Но разработаны методы диагностики таких мутаций, что позволяет при их обнаружении прерывать беременность на ранней стадии.</a:t>
            </a:r>
          </a:p>
          <a:p>
            <a:pPr>
              <a:buNone/>
            </a:pPr>
            <a:r>
              <a:rPr lang="ru-RU" sz="2400" dirty="0" smtClean="0"/>
              <a:t/>
            </a:r>
            <a:br>
              <a:rPr lang="ru-RU" sz="2400" dirty="0" smtClean="0"/>
            </a:br>
            <a:endParaRPr lang="ru-RU" sz="2400" dirty="0"/>
          </a:p>
        </p:txBody>
      </p:sp>
      <p:pic>
        <p:nvPicPr>
          <p:cNvPr id="4" name="Рисунок 3" descr="chromosomes-equinox-graphics.jpg"/>
          <p:cNvPicPr>
            <a:picLocks noChangeAspect="1"/>
          </p:cNvPicPr>
          <p:nvPr/>
        </p:nvPicPr>
        <p:blipFill>
          <a:blip r:embed="rId2" cstate="print"/>
          <a:stretch>
            <a:fillRect/>
          </a:stretch>
        </p:blipFill>
        <p:spPr>
          <a:xfrm>
            <a:off x="5429256" y="4429132"/>
            <a:ext cx="2857520" cy="2143140"/>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Актуальность</a:t>
            </a:r>
            <a:endParaRPr lang="ru-RU" b="1" dirty="0">
              <a:solidFill>
                <a:schemeClr val="tx1"/>
              </a:solidFill>
            </a:endParaRPr>
          </a:p>
        </p:txBody>
      </p:sp>
      <p:sp>
        <p:nvSpPr>
          <p:cNvPr id="3" name="Содержимое 2"/>
          <p:cNvSpPr>
            <a:spLocks noGrp="1"/>
          </p:cNvSpPr>
          <p:nvPr>
            <p:ph idx="1"/>
          </p:nvPr>
        </p:nvSpPr>
        <p:spPr/>
        <p:txBody>
          <a:bodyPr>
            <a:normAutofit/>
          </a:bodyPr>
          <a:lstStyle/>
          <a:p>
            <a:pPr algn="just">
              <a:buNone/>
            </a:pPr>
            <a:r>
              <a:rPr lang="ru-RU" sz="2800" dirty="0" smtClean="0"/>
              <a:t>   данной </a:t>
            </a:r>
            <a:r>
              <a:rPr lang="ru-RU" sz="2800" dirty="0" smtClean="0"/>
              <a:t>темы заключается в том, что в современном мире проблемы хромосомной патологии приобретают особое значение в связи с постоянно ухудшающейся экологической обстановкой, увеличивающей частоту встречаемости мутации, а также с развитием программ вспомогательной репродукции, что приводит к возрастанию риска появления ребенка с хромосопатиями.</a:t>
            </a:r>
            <a:endParaRPr lang="ru-RU" sz="2800"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Nt2xSPzipVQ.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Цель работы </a:t>
            </a:r>
            <a:r>
              <a:rPr lang="ru-RU" b="1" dirty="0" smtClean="0">
                <a:solidFill>
                  <a:schemeClr val="tx1"/>
                </a:solidFill>
                <a:latin typeface="Times New Roman" pitchFamily="18" charset="0"/>
                <a:cs typeface="Times New Roman" pitchFamily="18" charset="0"/>
              </a:rPr>
              <a:t>-</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5400" dirty="0" smtClean="0"/>
              <a:t>  изучить </a:t>
            </a:r>
            <a:r>
              <a:rPr lang="ru-RU" sz="5400" dirty="0" smtClean="0"/>
              <a:t>хромосомные заболевания человека и факторы их развития.</a:t>
            </a:r>
            <a:endParaRPr lang="ru-RU" sz="5400" dirty="0"/>
          </a:p>
        </p:txBody>
      </p:sp>
      <p:pic>
        <p:nvPicPr>
          <p:cNvPr id="4" name="Рисунок 3" descr="neinvazivnyj-2.jpg"/>
          <p:cNvPicPr>
            <a:picLocks noChangeAspect="1"/>
          </p:cNvPicPr>
          <p:nvPr/>
        </p:nvPicPr>
        <p:blipFill>
          <a:blip r:embed="rId2" cstate="print"/>
          <a:stretch>
            <a:fillRect/>
          </a:stretch>
        </p:blipFill>
        <p:spPr>
          <a:xfrm>
            <a:off x="5500694" y="4572008"/>
            <a:ext cx="3143272" cy="2095515"/>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a:solidFill>
              <a:schemeClr val="bg1"/>
            </a:solidFill>
          </a:ln>
        </p:spPr>
        <p:txBody>
          <a:bodyPr>
            <a:normAutofit/>
          </a:bodyPr>
          <a:lstStyle/>
          <a:p>
            <a:r>
              <a:rPr lang="ru-RU" b="1" dirty="0" smtClean="0">
                <a:solidFill>
                  <a:schemeClr val="tx1"/>
                </a:solidFill>
                <a:latin typeface="Times New Roman" pitchFamily="18" charset="0"/>
                <a:cs typeface="Times New Roman" pitchFamily="18" charset="0"/>
              </a:rPr>
              <a:t>Хромосомные болезни </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dirty="0" smtClean="0"/>
              <a:t>Это наследственные </a:t>
            </a:r>
            <a:r>
              <a:rPr lang="ru-RU" b="1" dirty="0" smtClean="0"/>
              <a:t>заболевания</a:t>
            </a:r>
            <a:r>
              <a:rPr lang="ru-RU" dirty="0" smtClean="0"/>
              <a:t>, обусловленные изменением числа или структуры </a:t>
            </a:r>
            <a:r>
              <a:rPr lang="ru-RU" b="1" dirty="0" smtClean="0"/>
              <a:t>хромосом.</a:t>
            </a:r>
          </a:p>
          <a:p>
            <a:pPr algn="just"/>
            <a:r>
              <a:rPr lang="ru-RU" b="1" dirty="0" smtClean="0"/>
              <a:t>Хромосомные</a:t>
            </a:r>
            <a:r>
              <a:rPr lang="ru-RU" dirty="0" smtClean="0"/>
              <a:t> </a:t>
            </a:r>
            <a:r>
              <a:rPr lang="ru-RU" b="1" dirty="0" smtClean="0"/>
              <a:t>болезни</a:t>
            </a:r>
            <a:r>
              <a:rPr lang="ru-RU" dirty="0" smtClean="0"/>
              <a:t> возникают в результате мутаций в половых клетках одного из родителей. Из поколения в поколение передаются не более 3—5 % из них. </a:t>
            </a:r>
            <a:r>
              <a:rPr lang="ru-RU" b="1" dirty="0" smtClean="0"/>
              <a:t>Хромосомными</a:t>
            </a:r>
            <a:r>
              <a:rPr lang="ru-RU" dirty="0" smtClean="0"/>
              <a:t> нарушениями обусловлены примерно 50 % спонтанных абортов и 7 % всех мертворождений.</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340768"/>
            <a:ext cx="8229600" cy="4389120"/>
          </a:xfrm>
        </p:spPr>
        <p:txBody>
          <a:bodyPr/>
          <a:lstStyle/>
          <a:p>
            <a:pPr algn="just"/>
            <a:r>
              <a:rPr lang="ru-RU" dirty="0" smtClean="0"/>
              <a:t>К хромосомным относят болезни, обусловленные геномными мутациями или структурными изменениями отдельных хромосом.</a:t>
            </a:r>
          </a:p>
          <a:p>
            <a:pPr algn="just"/>
            <a:r>
              <a:rPr lang="ru-RU" dirty="0" smtClean="0"/>
              <a:t>В настоящее время у человека известно более </a:t>
            </a:r>
            <a:r>
              <a:rPr lang="ru-RU" b="1" dirty="0" smtClean="0"/>
              <a:t>700</a:t>
            </a:r>
            <a:r>
              <a:rPr lang="ru-RU" dirty="0" smtClean="0"/>
              <a:t> подобных заболевания.</a:t>
            </a:r>
          </a:p>
          <a:p>
            <a:endParaRPr lang="ru-RU" dirty="0"/>
          </a:p>
        </p:txBody>
      </p:sp>
      <p:pic>
        <p:nvPicPr>
          <p:cNvPr id="4" name="Рисунок 3" descr="Paranoyya-obyasnyaetsya-izmenenie.jpg"/>
          <p:cNvPicPr>
            <a:picLocks noChangeAspect="1"/>
          </p:cNvPicPr>
          <p:nvPr/>
        </p:nvPicPr>
        <p:blipFill>
          <a:blip r:embed="rId2" cstate="print"/>
          <a:stretch>
            <a:fillRect/>
          </a:stretch>
        </p:blipFill>
        <p:spPr>
          <a:xfrm>
            <a:off x="4716016" y="3356992"/>
            <a:ext cx="3667124" cy="2750343"/>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571480"/>
            <a:ext cx="7829576" cy="5753120"/>
          </a:xfrm>
        </p:spPr>
        <p:txBody>
          <a:bodyPr/>
          <a:lstStyle/>
          <a:p>
            <a:pPr algn="just"/>
            <a:r>
              <a:rPr lang="ru-RU" b="1" dirty="0" smtClean="0"/>
              <a:t>Х-хромосома</a:t>
            </a:r>
            <a:r>
              <a:rPr lang="ru-RU" dirty="0" smtClean="0"/>
              <a:t> содержит больше генов и они определяют важные функции : свертываемость крови, наличие потовых желёз, цветовое зрение и другие.</a:t>
            </a:r>
          </a:p>
          <a:p>
            <a:pPr algn="just">
              <a:buNone/>
            </a:pPr>
            <a:r>
              <a:rPr lang="ru-RU" dirty="0" smtClean="0"/>
              <a:t>Мутация </a:t>
            </a:r>
            <a:r>
              <a:rPr lang="ru-RU" b="1" dirty="0" smtClean="0"/>
              <a:t>ХО – жизнеспособна</a:t>
            </a:r>
          </a:p>
          <a:p>
            <a:pPr algn="just"/>
            <a:r>
              <a:rPr lang="uk-UA" b="1" dirty="0" smtClean="0"/>
              <a:t>У</a:t>
            </a:r>
            <a:r>
              <a:rPr lang="ru-RU" b="1" dirty="0" smtClean="0"/>
              <a:t>-хромосома </a:t>
            </a:r>
            <a:r>
              <a:rPr lang="ru-RU" dirty="0" smtClean="0"/>
              <a:t>определяет развитие мужских половых признаков и некоторые другие, как </a:t>
            </a:r>
            <a:r>
              <a:rPr lang="ru-RU" dirty="0" smtClean="0"/>
              <a:t>например: </a:t>
            </a:r>
            <a:r>
              <a:rPr lang="ru-RU" dirty="0" smtClean="0"/>
              <a:t>оволосение ушной раковины, сращение пальцев.</a:t>
            </a:r>
          </a:p>
          <a:p>
            <a:pPr algn="just">
              <a:buNone/>
            </a:pPr>
            <a:r>
              <a:rPr lang="ru-RU" dirty="0" smtClean="0"/>
              <a:t>Мутация </a:t>
            </a:r>
            <a:r>
              <a:rPr lang="ru-RU" b="1" dirty="0" smtClean="0"/>
              <a:t>УО - летальна</a:t>
            </a:r>
            <a:endParaRPr lang="ru-RU" b="1" dirty="0"/>
          </a:p>
        </p:txBody>
      </p:sp>
      <p:pic>
        <p:nvPicPr>
          <p:cNvPr id="4" name="Рисунок 3" descr="288970993.jpg"/>
          <p:cNvPicPr>
            <a:picLocks noChangeAspect="1"/>
          </p:cNvPicPr>
          <p:nvPr/>
        </p:nvPicPr>
        <p:blipFill>
          <a:blip r:embed="rId2" cstate="print"/>
          <a:stretch>
            <a:fillRect/>
          </a:stretch>
        </p:blipFill>
        <p:spPr>
          <a:xfrm>
            <a:off x="5214942" y="4071942"/>
            <a:ext cx="3519565" cy="2627942"/>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latin typeface="Times New Roman" pitchFamily="18" charset="0"/>
                <a:cs typeface="Times New Roman" pitchFamily="18" charset="0"/>
              </a:rPr>
              <a:t>Факторы риска</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 наследственного заболевания</a:t>
            </a:r>
            <a:endParaRPr lang="ru-RU" b="1" dirty="0">
              <a:solidFill>
                <a:schemeClr val="tx1"/>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r>
              <a:rPr lang="ru-RU" dirty="0" smtClean="0"/>
              <a:t>Родственные браки;</a:t>
            </a:r>
          </a:p>
          <a:p>
            <a:r>
              <a:rPr lang="ru-RU" dirty="0" smtClean="0"/>
              <a:t>Пожилые родители;</a:t>
            </a:r>
          </a:p>
          <a:p>
            <a:r>
              <a:rPr lang="ru-RU" dirty="0" smtClean="0"/>
              <a:t>Некоторые лекарства;</a:t>
            </a:r>
          </a:p>
          <a:p>
            <a:r>
              <a:rPr lang="ru-RU" dirty="0" smtClean="0"/>
              <a:t>Наркотики, алкоголизм;</a:t>
            </a:r>
          </a:p>
          <a:p>
            <a:r>
              <a:rPr lang="ru-RU" dirty="0" smtClean="0"/>
              <a:t>Вирусные заболевания</a:t>
            </a:r>
          </a:p>
          <a:p>
            <a:pPr>
              <a:buNone/>
            </a:pPr>
            <a:r>
              <a:rPr lang="ru-RU" dirty="0" smtClean="0"/>
              <a:t>во время беременности;</a:t>
            </a:r>
          </a:p>
          <a:p>
            <a:r>
              <a:rPr lang="ru-RU" dirty="0" smtClean="0"/>
              <a:t>Действие тяжелыми металлами,</a:t>
            </a:r>
          </a:p>
          <a:p>
            <a:pPr>
              <a:buNone/>
            </a:pPr>
            <a:r>
              <a:rPr lang="ru-RU" dirty="0" smtClean="0"/>
              <a:t>высокотоксичных веществ (</a:t>
            </a:r>
            <a:r>
              <a:rPr lang="ru-RU" dirty="0" err="1" smtClean="0"/>
              <a:t>диоксины</a:t>
            </a:r>
            <a:r>
              <a:rPr lang="ru-RU" dirty="0" smtClean="0"/>
              <a:t>, </a:t>
            </a:r>
            <a:r>
              <a:rPr lang="ru-RU" dirty="0" err="1" smtClean="0"/>
              <a:t>бензопирен</a:t>
            </a:r>
            <a:r>
              <a:rPr lang="ru-RU" dirty="0" smtClean="0"/>
              <a:t>).</a:t>
            </a:r>
          </a:p>
          <a:p>
            <a:pPr>
              <a:buNone/>
            </a:pPr>
            <a:endParaRPr lang="ru-RU" dirty="0" smtClean="0"/>
          </a:p>
          <a:p>
            <a:pPr>
              <a:buNone/>
            </a:pPr>
            <a:endParaRPr lang="ru-RU" dirty="0" smtClean="0"/>
          </a:p>
          <a:p>
            <a:endParaRPr lang="ru-RU" dirty="0" smtClean="0"/>
          </a:p>
        </p:txBody>
      </p:sp>
      <p:pic>
        <p:nvPicPr>
          <p:cNvPr id="6" name="Рисунок 5" descr="zjYviJcGZY0.jpg"/>
          <p:cNvPicPr>
            <a:picLocks noChangeAspect="1"/>
          </p:cNvPicPr>
          <p:nvPr/>
        </p:nvPicPr>
        <p:blipFill>
          <a:blip r:embed="rId2" cstate="print"/>
          <a:stretch>
            <a:fillRect/>
          </a:stretch>
        </p:blipFill>
        <p:spPr>
          <a:xfrm>
            <a:off x="5357818" y="1785926"/>
            <a:ext cx="3357554" cy="3214710"/>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chemeClr val="tx1"/>
                </a:solidFill>
                <a:latin typeface="Times New Roman" pitchFamily="18" charset="0"/>
                <a:cs typeface="Times New Roman" pitchFamily="18" charset="0"/>
              </a:rPr>
              <a:t>Хромосомные</a:t>
            </a:r>
            <a:r>
              <a:rPr lang="ru-RU" sz="4000" b="1" dirty="0" smtClean="0">
                <a:solidFill>
                  <a:schemeClr val="tx1"/>
                </a:solidFill>
              </a:rPr>
              <a:t> болезни человека : </a:t>
            </a:r>
            <a:endParaRPr lang="ru-RU" sz="4000" b="1" dirty="0">
              <a:solidFill>
                <a:schemeClr val="tx1"/>
              </a:solidFill>
            </a:endParaRPr>
          </a:p>
        </p:txBody>
      </p:sp>
      <p:sp>
        <p:nvSpPr>
          <p:cNvPr id="3" name="Содержимое 2"/>
          <p:cNvSpPr>
            <a:spLocks noGrp="1"/>
          </p:cNvSpPr>
          <p:nvPr>
            <p:ph idx="1"/>
          </p:nvPr>
        </p:nvSpPr>
        <p:spPr/>
        <p:txBody>
          <a:bodyPr/>
          <a:lstStyle/>
          <a:p>
            <a:r>
              <a:rPr lang="ru-RU" dirty="0" smtClean="0"/>
              <a:t>Синдром Дауна;</a:t>
            </a:r>
          </a:p>
          <a:p>
            <a:r>
              <a:rPr lang="ru-RU" dirty="0" smtClean="0"/>
              <a:t>Синдром Патау;</a:t>
            </a:r>
          </a:p>
          <a:p>
            <a:r>
              <a:rPr lang="ru-RU" dirty="0" smtClean="0"/>
              <a:t>Синдром Шерешевского-Тернера;</a:t>
            </a:r>
          </a:p>
          <a:p>
            <a:r>
              <a:rPr lang="ru-RU" dirty="0" smtClean="0"/>
              <a:t>Синдром </a:t>
            </a:r>
            <a:r>
              <a:rPr lang="ru-RU" dirty="0" err="1" smtClean="0"/>
              <a:t>Клайнфельтера</a:t>
            </a:r>
            <a:r>
              <a:rPr lang="ru-RU" dirty="0" smtClean="0"/>
              <a:t>;</a:t>
            </a:r>
          </a:p>
          <a:p>
            <a:r>
              <a:rPr lang="ru-RU" dirty="0" smtClean="0"/>
              <a:t>Синдром «кошачьего крика».</a:t>
            </a:r>
            <a:endParaRPr lang="ru-RU" dirty="0"/>
          </a:p>
        </p:txBody>
      </p:sp>
      <p:pic>
        <p:nvPicPr>
          <p:cNvPr id="4" name="Рисунок 3" descr="x-chromosome-Apr-2021.jpg"/>
          <p:cNvPicPr>
            <a:picLocks noChangeAspect="1"/>
          </p:cNvPicPr>
          <p:nvPr/>
        </p:nvPicPr>
        <p:blipFill>
          <a:blip r:embed="rId2" cstate="print"/>
          <a:stretch>
            <a:fillRect/>
          </a:stretch>
        </p:blipFill>
        <p:spPr>
          <a:xfrm>
            <a:off x="5643571" y="4286256"/>
            <a:ext cx="3500430" cy="2571744"/>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Синдром Дауна</a:t>
            </a:r>
            <a:endParaRPr lang="ru-RU" b="1" dirty="0">
              <a:solidFill>
                <a:schemeClr val="tx1"/>
              </a:solidFill>
            </a:endParaRPr>
          </a:p>
        </p:txBody>
      </p:sp>
      <p:sp>
        <p:nvSpPr>
          <p:cNvPr id="3" name="Содержимое 2"/>
          <p:cNvSpPr>
            <a:spLocks noGrp="1"/>
          </p:cNvSpPr>
          <p:nvPr>
            <p:ph idx="1"/>
          </p:nvPr>
        </p:nvSpPr>
        <p:spPr/>
        <p:txBody>
          <a:bodyPr>
            <a:normAutofit lnSpcReduction="10000"/>
          </a:bodyPr>
          <a:lstStyle/>
          <a:p>
            <a:r>
              <a:rPr lang="ru-RU" sz="2400" b="1" dirty="0" smtClean="0"/>
              <a:t>Причина </a:t>
            </a:r>
            <a:r>
              <a:rPr lang="ru-RU" sz="2400" b="1" dirty="0" smtClean="0"/>
              <a:t>болезни</a:t>
            </a:r>
            <a:r>
              <a:rPr lang="ru-RU" sz="2400" dirty="0" smtClean="0"/>
              <a:t>: </a:t>
            </a:r>
            <a:r>
              <a:rPr lang="ru-RU" sz="2400" dirty="0" smtClean="0"/>
              <a:t>мать 30-40 лет,</a:t>
            </a:r>
          </a:p>
          <a:p>
            <a:pPr>
              <a:buNone/>
            </a:pPr>
            <a:r>
              <a:rPr lang="ru-RU" sz="2400" dirty="0" smtClean="0"/>
              <a:t>наркотики.</a:t>
            </a:r>
          </a:p>
          <a:p>
            <a:pPr>
              <a:buNone/>
            </a:pPr>
            <a:r>
              <a:rPr lang="ru-RU" sz="2400" dirty="0" smtClean="0"/>
              <a:t>Утраивается хромосом по 21 паре.</a:t>
            </a:r>
          </a:p>
          <a:p>
            <a:r>
              <a:rPr lang="ru-RU" sz="2400" b="1" dirty="0" smtClean="0"/>
              <a:t>Симптомы</a:t>
            </a:r>
            <a:r>
              <a:rPr lang="ru-RU" sz="2400" dirty="0" smtClean="0"/>
              <a:t>: </a:t>
            </a:r>
            <a:r>
              <a:rPr lang="ru-RU" sz="2400" dirty="0" smtClean="0"/>
              <a:t>голова с уплощенным</a:t>
            </a:r>
          </a:p>
          <a:p>
            <a:pPr>
              <a:buNone/>
            </a:pPr>
            <a:r>
              <a:rPr lang="ru-RU" sz="2400" dirty="0" smtClean="0"/>
              <a:t>затылком, раскосые глаза, плоская </a:t>
            </a:r>
          </a:p>
          <a:p>
            <a:pPr>
              <a:buNone/>
            </a:pPr>
            <a:r>
              <a:rPr lang="ru-RU" sz="2400" dirty="0" smtClean="0"/>
              <a:t>переносица, маленькие уши, на </a:t>
            </a:r>
            <a:r>
              <a:rPr lang="ru-RU" sz="2400" dirty="0" err="1" smtClean="0"/>
              <a:t>ла</a:t>
            </a:r>
            <a:r>
              <a:rPr lang="ru-RU" sz="2400" dirty="0" smtClean="0"/>
              <a:t>-</a:t>
            </a:r>
          </a:p>
          <a:p>
            <a:pPr>
              <a:buNone/>
            </a:pPr>
            <a:r>
              <a:rPr lang="ru-RU" sz="2400" dirty="0" err="1" smtClean="0"/>
              <a:t>дони</a:t>
            </a:r>
            <a:r>
              <a:rPr lang="ru-RU" sz="2400" dirty="0" smtClean="0"/>
              <a:t> поперечная складка, большой  </a:t>
            </a:r>
          </a:p>
          <a:p>
            <a:pPr>
              <a:buNone/>
            </a:pPr>
            <a:r>
              <a:rPr lang="ru-RU" sz="2400" dirty="0" smtClean="0"/>
              <a:t>язык, толстая короткая шея.</a:t>
            </a:r>
          </a:p>
          <a:p>
            <a:r>
              <a:rPr lang="ru-RU" sz="2400" b="1" dirty="0" smtClean="0"/>
              <a:t>Последствия</a:t>
            </a:r>
            <a:r>
              <a:rPr lang="ru-RU" sz="2400" dirty="0" smtClean="0"/>
              <a:t>: </a:t>
            </a:r>
            <a:r>
              <a:rPr lang="ru-RU" sz="2400" dirty="0" smtClean="0"/>
              <a:t>врожденные пороки различных органов, умственная отсталость</a:t>
            </a:r>
          </a:p>
          <a:p>
            <a:r>
              <a:rPr lang="ru-RU" sz="2400" b="1" dirty="0" smtClean="0"/>
              <a:t>Лечение</a:t>
            </a:r>
            <a:r>
              <a:rPr lang="ru-RU" sz="2400" dirty="0" smtClean="0"/>
              <a:t>: НЕВОЗМОЖНО </a:t>
            </a:r>
            <a:r>
              <a:rPr lang="ru-RU" sz="2400" dirty="0" smtClean="0"/>
              <a:t>!</a:t>
            </a:r>
          </a:p>
          <a:p>
            <a:endParaRPr lang="ru-RU" dirty="0" smtClean="0"/>
          </a:p>
          <a:p>
            <a:endParaRPr lang="ru-RU" dirty="0" smtClean="0"/>
          </a:p>
          <a:p>
            <a:pPr>
              <a:buNone/>
            </a:pPr>
            <a:endParaRPr lang="ru-RU" dirty="0" smtClean="0"/>
          </a:p>
        </p:txBody>
      </p:sp>
      <p:pic>
        <p:nvPicPr>
          <p:cNvPr id="4" name="Рисунок 3" descr="img-TiEsF0.png"/>
          <p:cNvPicPr>
            <a:picLocks noChangeAspect="1"/>
          </p:cNvPicPr>
          <p:nvPr/>
        </p:nvPicPr>
        <p:blipFill>
          <a:blip r:embed="rId2" cstate="print"/>
          <a:stretch>
            <a:fillRect/>
          </a:stretch>
        </p:blipFill>
        <p:spPr>
          <a:xfrm>
            <a:off x="6054995" y="2143116"/>
            <a:ext cx="3089005" cy="2593304"/>
          </a:xfrm>
          <a:prstGeom prst="rect">
            <a:avLst/>
          </a:prstGeom>
        </p:spPr>
      </p:pic>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396</TotalTime>
  <Words>516</Words>
  <Application>Microsoft Office PowerPoint</Application>
  <PresentationFormat>Экран (4:3)</PresentationFormat>
  <Paragraphs>67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Слайд 1</vt:lpstr>
      <vt:lpstr>Актуальность</vt:lpstr>
      <vt:lpstr>Цель работы -</vt:lpstr>
      <vt:lpstr>Хромосомные болезни </vt:lpstr>
      <vt:lpstr>Слайд 5</vt:lpstr>
      <vt:lpstr>Слайд 6</vt:lpstr>
      <vt:lpstr>Факторы риска  наследственного заболевания</vt:lpstr>
      <vt:lpstr>Хромосомные болезни человека : </vt:lpstr>
      <vt:lpstr>Синдром Дауна</vt:lpstr>
      <vt:lpstr>Пример :</vt:lpstr>
      <vt:lpstr>Синдром Патау </vt:lpstr>
      <vt:lpstr>Пример :</vt:lpstr>
      <vt:lpstr>Синдром Шерешевского-Тернера</vt:lpstr>
      <vt:lpstr>Пример:</vt:lpstr>
      <vt:lpstr>Синдром Клайнфельтера</vt:lpstr>
      <vt:lpstr>Пример: </vt:lpstr>
      <vt:lpstr>Синдром «кошачьего крика»</vt:lpstr>
      <vt:lpstr>Пример: </vt:lpstr>
      <vt:lpstr>Вывод</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Admin</cp:lastModifiedBy>
  <cp:revision>40</cp:revision>
  <dcterms:created xsi:type="dcterms:W3CDTF">2021-10-30T08:26:30Z</dcterms:created>
  <dcterms:modified xsi:type="dcterms:W3CDTF">2023-02-04T03:46:47Z</dcterms:modified>
</cp:coreProperties>
</file>